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72" r:id="rId4"/>
    <p:sldId id="263" r:id="rId5"/>
    <p:sldId id="264" r:id="rId6"/>
    <p:sldId id="268" r:id="rId7"/>
    <p:sldId id="273" r:id="rId8"/>
    <p:sldId id="274" r:id="rId9"/>
    <p:sldId id="269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16FC8-6B77-407B-B869-0E135F460370}" v="256" dt="2023-09-19T16:40:56.688"/>
    <p1510:client id="{099FA900-0EBE-4ACC-99BA-4A81DB9AC5AB}" v="89" dt="2023-09-20T17:41:25.721"/>
    <p1510:client id="{0D378F86-EC25-47F2-826F-4110F49F4B4A}" v="2" dt="2023-09-15T16:04:43.526"/>
    <p1510:client id="{16E15205-493F-4468-B55A-3833BF20885F}" v="357" dt="2023-09-15T17:28:40.357"/>
    <p1510:client id="{DA7E580B-61CB-470C-9245-3ACCF9200137}" v="14" dt="2023-09-20T16:50:18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B6A26-C21C-47B2-B57E-7B8DB68C0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EB3370-F9B4-418E-B6C6-36F203EB0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8E12FD-FA68-4869-AD5A-88D01985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6FB48A-A1A5-481D-B163-3E2FD19B6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34A8D0-B26F-40CD-87DE-D490DC54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93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04253-11A4-48F1-B866-2EB43E02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AFAFD0-9752-4D5C-B50F-7751BA4B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71D8E5-0F49-4DA3-8DD6-2B102BFC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C4DB25-C832-4F5D-B4FD-43132C7E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1D4D05-29C1-4D04-9B64-0D0C9618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5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FD01CF-40E2-4A66-8154-0B8BF2111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0FA44-B448-4D17-AF0B-1B46631B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EDF1B-62D9-45DF-B048-029CFBA2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F137C-D66B-4E9B-AEA2-B501F20B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C8883-BA03-4F82-995E-B1B2CB12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8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66089-87C8-4D0A-A0A7-C538D0E6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B47290-C83C-482D-8608-79B33852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542286-BB11-4E11-8189-3EC88D52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753D40-FC1B-4EAD-97D8-EEB3A0FC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566C72-04C9-44BA-8082-C67CA5C5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15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2ACC1-9884-493F-AB58-9D42055F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886F02-F49D-48AC-8C81-9E98ED35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228E4-3911-4D4D-8A98-97951430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3B2A66-6B11-4B4B-9B21-CFE35312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726A1-48B5-45CE-B9B3-6FC01236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71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568E-BEB0-4C4E-90A2-458E1E3A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F2842B-D6BE-4D51-88AB-5AD2FF064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2DB11-3791-4265-83F5-B13480746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8E596F-594A-4ED4-A7E7-1DDAE6B1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FF5EC8-0C82-4E63-A0AE-90E4F588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9C8D11-3DA7-4BBF-B2E8-00647852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6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9D9F1-564B-4738-932A-3721B000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A776CC-9B26-4862-B615-BD3E8B47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F4154E-B655-428B-A3A1-2C5F6A708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3755AC-4F00-4D0D-A169-403AA92CB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0E29DF-3C52-4A28-BE70-252333C65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3D58FF-908E-417D-835D-6A22C968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C24B79-97D4-49F3-A5F5-A15569BA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94F716-3CB1-47ED-B7AC-D4046D8D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48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D4ECA-1DE7-4678-8D2E-099FD224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13D820-F631-427C-BDFB-BA45CB7F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829BB9-CB22-4317-8958-E37DB2FD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A5D6D6-2FBB-4BB4-8DB1-72C43AC1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15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C9682B-2B7F-4595-BCEB-A0883D99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993692-B6B3-44D2-8065-1AE541FF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5D1941-9E2E-4C2D-A020-061ADE44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8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638B1-15AA-4CB6-9ED9-FB24F222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36A15-FD17-421F-9EA3-4BE10337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D5730E-B639-4CCA-8719-30B6853B2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7491B9-2FB4-468F-BF0B-CCD85B44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EC7956-1B94-4017-BBA8-E46A6A2B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3143CB-793C-4ACB-A768-B45CB0F6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07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DE84E-16DB-4432-B0DA-BA1E355E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763940-9851-492B-8783-582A91CE9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545B47-230B-4154-8704-77EA0E8EB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B4AEBA-A4F4-438C-AC0D-764C4F95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12ED40-C28A-4565-975C-F65A689D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6E3C8C-8608-4894-95DA-8F28E5B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78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7837F-927E-4470-94D0-A60C110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DF214A-0B1D-40AA-B14C-06FA5FC2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8EA47E-97CE-4FA3-8E80-A2E32F259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E448-D8A5-42D2-8E25-60ACA0A27EC1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05BC-5509-49A8-B992-3554A89AC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402D7-4524-4E43-AD20-1136F4F97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6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A7542D-328B-9F05-B290-FF8D7B5E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38" y="932729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32971" y="-3173796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720905" y="-3837452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180753" y="-4018202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670590" y="-3850388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207506" y="-4404288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583660" y="-4810504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802893" y="-4251888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988909" y="-3955857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968018" y="-4810504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0851" y="-658927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41318" y="-865522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831889" y="-2758371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916804" y="-1940521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4997013" y="-3316986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270881" y="-3072879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2132" y="-3678764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280456" y="-3400983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5792371" y="-3471566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706305" y="-2165666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565096" y="-1908276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614409" y="-1784296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067013" y="-1737563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9151927" y="-919712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208044" y="-3164586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506005" y="-2052071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427278" y="-2605971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949452" y="-1908276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998766" y="-1784296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525079" y="-588470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592402" y="-3164586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866270" y="-2920479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258037" y="-4025100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307350" y="-3901119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1936352" y="-4774851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399226" y="-239709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4314" y="-421315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257053" y="-4092996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9462" y="-4104936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698" y="-4873987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062355" y="-5323182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96521" y="-5483370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167987" y="-5117483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319158" y="-5407326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591737" y="-5157561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442629" y="-3383480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881621" y="-3697988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341680" y="-1505856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669020" y="-5164460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682965" y="-5547038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182212" y="-5355596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196392" y="-5550862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820776" y="-3904943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639058" y="3351482"/>
            <a:ext cx="639058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065" y="-4383702"/>
            <a:ext cx="9144000" cy="23876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94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ABE57D3-9171-9EE5-AC1D-9904C23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5" y="858987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154196" y="2627237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95743" y="2811613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348334" y="1893444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272816" y="3056773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66151" y="1802324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9648435" y="1101142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2967152" y="1278757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398974" y="2201595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2176953" y="695561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9174" y="5940976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892156" y="5955607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40825" y="2747694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25739" y="3565544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754530" y="3049402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020591" y="5456606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551" y="4150172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2297231" y="2891662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32016" y="1887015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3402" y="4581722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036611" y="5564240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823344" y="3721768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275948" y="3768502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10159733" y="5950578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908593" y="5401769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714940" y="3453994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132310" y="4964868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212033" y="4581014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1207701" y="3721768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094918" y="5630433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297434" y="3128059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583592" y="2966586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466972" y="1480965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516285" y="1604945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2145288" y="731214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288614" y="317042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733" y="169849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023536" y="2273391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036398" y="2200000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30" y="1148271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271291" y="182883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305456" y="22695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376922" y="388581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528094" y="98739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10329156" y="852406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10278370" y="2626487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1090556" y="1808076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550616" y="4000209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877955" y="341605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891901" y="-40973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391147" y="150469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405327" y="-44797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562679" y="1908379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3742871"/>
            <a:ext cx="12192000" cy="8340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265" y="3784715"/>
            <a:ext cx="9144000" cy="74179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Экономическая оценка</a:t>
            </a:r>
          </a:p>
        </p:txBody>
      </p:sp>
    </p:spTree>
    <p:extLst>
      <p:ext uri="{BB962C8B-B14F-4D97-AF65-F5344CB8AC3E}">
        <p14:creationId xmlns:p14="http://schemas.microsoft.com/office/powerpoint/2010/main" val="230379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pic>
        <p:nvPicPr>
          <p:cNvPr id="2" name="Объект 1" descr="Изображение выглядит как дизайн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561247-9F3E-74AD-84C6-55B0ED80B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31" y="995219"/>
            <a:ext cx="4260276" cy="5190502"/>
          </a:xfr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4" name="Рисунок 3" descr="Изображение выглядит как кот, графическая вставка, иллюстрация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51144AE0-EFCC-B0C1-0418-2677BC69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159" y="991204"/>
            <a:ext cx="6264165" cy="58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1146086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Это размер доходов, которые генерируются всеми бизнес-процессами в компании минус расходы, необходимые для их достижения.</a:t>
            </a:r>
            <a:endParaRPr lang="ru-RU" sz="2000">
              <a:cs typeface="Calibri" panose="020F0502020204030204"/>
            </a:endParaRPr>
          </a:p>
          <a:p>
            <a:r>
              <a:rPr lang="ru-RU" sz="2000" dirty="0">
                <a:ea typeface="+mn-lt"/>
                <a:cs typeface="+mn-lt"/>
              </a:rPr>
              <a:t>Оценка экономической эффективности предприятия изучает фундаментальные критерии деятельности организаций. Чем более объективной будет оценка, тем больше будет путей поступления инвестиций, а их целесообразность будет обоснованной. Также это дает характеристику всему менеджменту компании, формируют его авторитет и имидж.</a:t>
            </a:r>
            <a:endParaRPr lang="ru-RU" sz="2000" dirty="0"/>
          </a:p>
        </p:txBody>
      </p:sp>
      <p:pic>
        <p:nvPicPr>
          <p:cNvPr id="60" name="Рисунок 59" descr="Изображение выглядит как снимок экрана, дизай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BC815F3C-9AB7-ED52-09B0-A466209A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5" y="3065559"/>
            <a:ext cx="5463250" cy="3356906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30355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Arial"/>
                <a:ea typeface="+mn-lt"/>
                <a:cs typeface="Arial"/>
              </a:rPr>
              <a:t>Оценка экономической эффективности информационных систем (ИС) является важным этапом в процессе разработки и внедрения проекта.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2" name="Рисунок 1" descr="Изображение выглядит как обувь, одежда, человек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5A0FD578-E303-CCC0-7F49-00AEC283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94" y="982772"/>
            <a:ext cx="5537199" cy="4375698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0149CB77-52E1-0E38-6CA1-511E8F45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"/>
                <a:cs typeface="Arial"/>
              </a:rPr>
              <a:t>Оценка проекта включает в себя ряд ключевых шагов:</a:t>
            </a:r>
            <a:endParaRPr lang="ru-RU" sz="36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C635E4-6478-9629-DFE1-D03E58E3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624" y="1638299"/>
            <a:ext cx="6962420" cy="5218289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562420" cy="55997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Calibri"/>
                <a:ea typeface="Calibri"/>
                <a:cs typeface="Arial"/>
              </a:rPr>
              <a:t>Определение целей и задач проекта</a:t>
            </a:r>
            <a:endParaRPr lang="ru-RU" sz="2400">
              <a:latin typeface="Calibri"/>
              <a:ea typeface="Calibri"/>
              <a:cs typeface="Calibri" panose="020F0502020204030204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Оценка стоимости проекта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Прогнозирование выгод</a:t>
            </a:r>
            <a:endParaRPr lang="ru-RU" sz="2400">
              <a:latin typeface="Calibri"/>
              <a:ea typeface="Calibri"/>
              <a:cs typeface="Calibri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Расчет показателей окупаемости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Чувствительность к изменениям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Принятие решения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Мониторинг и управление проектом</a:t>
            </a:r>
          </a:p>
        </p:txBody>
      </p:sp>
      <p:pic>
        <p:nvPicPr>
          <p:cNvPr id="4" name="Рисунок 3" descr="Изображение выглядит как рисунок, иллюстрация, зарисовк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238EECA3-74C5-D279-8940-CDF5ABF1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594" y="3837883"/>
            <a:ext cx="1374878" cy="24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4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3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Почему сложно определить экономическую эффективность проекта?</a:t>
            </a:r>
            <a:endParaRPr lang="ru-RU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6639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Нужно обязательно отметить, что ИТ технологии требуют серьезных денежных затрат. Не всегда проект удается успешно реализовать. К причинам относят такие:</a:t>
            </a:r>
            <a:endParaRPr lang="ru-RU" sz="2000" b="1" dirty="0">
              <a:latin typeface="Calibri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latin typeface="Calibri"/>
              <a:ea typeface="Calibri" panose="020F0502020204030204"/>
              <a:cs typeface="Arial"/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ECED5214-1998-82DB-67F9-26683BB15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27" y="1597900"/>
            <a:ext cx="4550980" cy="3659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Негативные отзывы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IT грамотность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Стремительное развитие программ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Использование ПО людьми разной квалификации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5" name="Рисунок 4" descr="Изображение выглядит как кот, графическая вставка, млекопитающее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864C327-3EF9-7A73-5E9B-E297756B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24" y="1600891"/>
            <a:ext cx="5616026" cy="52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Экономические методы оценки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812220" cy="49875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Около 10 лет назад цифровые системы стали частью бизнеса. С тех пор они превратились в объект оценивания. Рассмотрим те, которые относятся к категории популярных:</a:t>
            </a:r>
            <a:endParaRPr lang="ru-RU" sz="20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6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E5391-A650-56FA-476C-EBE0A35C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80F4B45F-5074-C75A-2451-DBD0D8283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96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Office PowerPoint</Application>
  <PresentationFormat>Широкоэкранный</PresentationFormat>
  <Paragraphs>1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Презентация PowerPoint</vt:lpstr>
      <vt:lpstr>Экономическая оценка</vt:lpstr>
      <vt:lpstr>Оценка экономической эффективности </vt:lpstr>
      <vt:lpstr>Оценка экономической эффективности </vt:lpstr>
      <vt:lpstr>Оценка экономической эффективности </vt:lpstr>
      <vt:lpstr>Оценка проекта включает в себя ряд ключевых шагов:</vt:lpstr>
      <vt:lpstr>Почему сложно определить экономическую эффективность проекта?</vt:lpstr>
      <vt:lpstr>Экономические методы оценки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Дёмкин Артём Сергеевич</dc:creator>
  <cp:lastModifiedBy>Дёмкин Артём Сергеевич</cp:lastModifiedBy>
  <cp:revision>361</cp:revision>
  <dcterms:created xsi:type="dcterms:W3CDTF">2023-09-15T12:37:51Z</dcterms:created>
  <dcterms:modified xsi:type="dcterms:W3CDTF">2023-09-20T17:41:48Z</dcterms:modified>
</cp:coreProperties>
</file>